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694145a72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11694145a7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DQN value policy method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unstable – cant run well in complex environments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not data efficient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trust region policy optimization (trpo)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utilizes optimization function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</a:t>
            </a:r>
            <a:r>
              <a:rPr b="1" i="0" lang="en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avoids parameter updates that change the policy too much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too complex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2017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rely upon optimizing parametrized policies with respect to the expected return (long-term cumulative reward) by gradient descent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694145a7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11694145a7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1694145a7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11694145a7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1694145a72_0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11694145a7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1694145a72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11694145a72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1694145a72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11694145a72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1694145a7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11694145a72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1694145a72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1694145a72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1694145a72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1694145a72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180a32653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180a32653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17caa813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17caa813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694145a72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694145a72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17e4b1a53b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17e4b1a53b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1694145a72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1694145a72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1694145a72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1694145a72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7caa813f3_0_10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7caa813f3_0_10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shorten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1777d867b1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1777d867b1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shorten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1694145a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g11694145a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694145a7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11694145a7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1694145a72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g11694145a7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1694145a72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11694145a7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DQN value policy method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unstable – cant run well in complex environments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not data efficient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trust region policy optimization (trpo)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utilizes optimization function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</a:t>
            </a:r>
            <a:r>
              <a:rPr b="1" i="0" lang="en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avoids parameter updates that change the policy too much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too complex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2017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rely upon optimizing parametrized policies with respect to the expected return (long-term cumulative reward) by gradient descent (measuring loss)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en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Gradient descent is </a:t>
            </a:r>
            <a:r>
              <a:rPr b="1" i="0" lang="en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an optimization algorithm used to minimize some function by iteratively moving in the direction of steepest descent as defined by the negative of the gradient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694145a72_0_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11694145a7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DQN value policy method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unstable – cant run well in complex environments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not data efficient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trust region policy optimization (trpo)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utilizes optimization function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</a:t>
            </a:r>
            <a:r>
              <a:rPr b="1" i="0" lang="en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avoids parameter updates that change the policy too much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too complex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2017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rely upon optimizing parametrized policies with respect to the expected return (long-term cumulative reward) by gradient descent (measuring loss)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en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Gradient descent is </a:t>
            </a:r>
            <a:r>
              <a:rPr b="1" i="0" lang="en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an optimization algorithm used to minimize some function by iteratively moving in the direction of steepest descent as defined by the negative of the gradient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263675" y="1113125"/>
            <a:ext cx="3805500" cy="19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280">
                <a:latin typeface="Comic Sans MS"/>
                <a:ea typeface="Comic Sans MS"/>
                <a:cs typeface="Comic Sans MS"/>
                <a:sym typeface="Comic Sans MS"/>
              </a:rPr>
              <a:t>Reinforcement Learning</a:t>
            </a:r>
            <a:endParaRPr b="1" sz="228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280">
                <a:latin typeface="Comic Sans MS"/>
                <a:ea typeface="Comic Sans MS"/>
                <a:cs typeface="Comic Sans MS"/>
                <a:sym typeface="Comic Sans MS"/>
              </a:rPr>
              <a:t>Camelot</a:t>
            </a:r>
            <a:endParaRPr b="1" sz="228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223625" y="3595250"/>
            <a:ext cx="3845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Joe Lanzi &amp; Chien-Chou Wu</a:t>
            </a:r>
            <a:endParaRPr sz="12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51846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 Why use PPO?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6" name="Google Shape;136;p22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ease of implementation, less complexity, &amp; ease of tuning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7275" y="3407949"/>
            <a:ext cx="3404450" cy="470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&#10;&#10;Description automatically generated" id="142" name="Google Shape;142;p23"/>
          <p:cNvPicPr preferRelativeResize="0"/>
          <p:nvPr/>
        </p:nvPicPr>
        <p:blipFill rotWithShape="1">
          <a:blip r:embed="rId4">
            <a:alphaModFix/>
          </a:blip>
          <a:srcRect b="27926" l="74090" r="6022" t="26789"/>
          <a:stretch/>
        </p:blipFill>
        <p:spPr>
          <a:xfrm>
            <a:off x="5421549" y="1407184"/>
            <a:ext cx="1785669" cy="23291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&#10;&#10;Description automatically generated" id="143" name="Google Shape;143;p23"/>
          <p:cNvPicPr preferRelativeResize="0"/>
          <p:nvPr/>
        </p:nvPicPr>
        <p:blipFill rotWithShape="1">
          <a:blip r:embed="rId4">
            <a:alphaModFix/>
          </a:blip>
          <a:srcRect b="29811" l="30208" r="55163" t="33081"/>
          <a:stretch/>
        </p:blipFill>
        <p:spPr>
          <a:xfrm>
            <a:off x="2036608" y="1617452"/>
            <a:ext cx="1313371" cy="190859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23"/>
          <p:cNvCxnSpPr>
            <a:stCxn id="143" idx="0"/>
            <a:endCxn id="142" idx="0"/>
          </p:cNvCxnSpPr>
          <p:nvPr/>
        </p:nvCxnSpPr>
        <p:spPr>
          <a:xfrm rot="-5400000">
            <a:off x="4398644" y="-298198"/>
            <a:ext cx="210300" cy="3621000"/>
          </a:xfrm>
          <a:prstGeom prst="bentConnector3">
            <a:avLst>
              <a:gd fmla="val 289480" name="adj1"/>
            </a:avLst>
          </a:prstGeom>
          <a:noFill/>
          <a:ln cap="flat" cmpd="sng" w="57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45" name="Google Shape;145;p23"/>
          <p:cNvCxnSpPr>
            <a:stCxn id="142" idx="2"/>
            <a:endCxn id="143" idx="2"/>
          </p:cNvCxnSpPr>
          <p:nvPr/>
        </p:nvCxnSpPr>
        <p:spPr>
          <a:xfrm flipH="1" rot="5400000">
            <a:off x="4398733" y="1820666"/>
            <a:ext cx="210300" cy="3621000"/>
          </a:xfrm>
          <a:prstGeom prst="bentConnector3">
            <a:avLst>
              <a:gd fmla="val -113231" name="adj1"/>
            </a:avLst>
          </a:prstGeom>
          <a:noFill/>
          <a:ln cap="flat" cmpd="sng" w="57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46" name="Google Shape;146;p23"/>
          <p:cNvSpPr txBox="1"/>
          <p:nvPr/>
        </p:nvSpPr>
        <p:spPr>
          <a:xfrm>
            <a:off x="3878900" y="3467999"/>
            <a:ext cx="129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REWARD</a:t>
            </a:r>
            <a:endParaRPr/>
          </a:p>
        </p:txBody>
      </p:sp>
      <p:sp>
        <p:nvSpPr>
          <p:cNvPr id="147" name="Google Shape;147;p23"/>
          <p:cNvSpPr/>
          <p:nvPr/>
        </p:nvSpPr>
        <p:spPr>
          <a:xfrm>
            <a:off x="7170641" y="1880201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2A72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STATE</a:t>
            </a:r>
            <a:endParaRPr/>
          </a:p>
        </p:txBody>
      </p:sp>
      <p:sp>
        <p:nvSpPr>
          <p:cNvPr id="148" name="Google Shape;148;p23"/>
          <p:cNvSpPr/>
          <p:nvPr/>
        </p:nvSpPr>
        <p:spPr>
          <a:xfrm>
            <a:off x="8159690" y="1880201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2A72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RULES</a:t>
            </a:r>
            <a:endParaRPr/>
          </a:p>
        </p:txBody>
      </p:sp>
      <p:sp>
        <p:nvSpPr>
          <p:cNvPr id="149" name="Google Shape;149;p23"/>
          <p:cNvSpPr/>
          <p:nvPr/>
        </p:nvSpPr>
        <p:spPr>
          <a:xfrm>
            <a:off x="7170641" y="2485685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2A72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NPCs</a:t>
            </a:r>
            <a:endParaRPr/>
          </a:p>
        </p:txBody>
      </p:sp>
      <p:sp>
        <p:nvSpPr>
          <p:cNvPr id="150" name="Google Shape;150;p23"/>
          <p:cNvSpPr/>
          <p:nvPr/>
        </p:nvSpPr>
        <p:spPr>
          <a:xfrm>
            <a:off x="8159690" y="2475582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2A72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ITEMS</a:t>
            </a:r>
            <a:endParaRPr/>
          </a:p>
        </p:txBody>
      </p:sp>
      <p:sp>
        <p:nvSpPr>
          <p:cNvPr id="151" name="Google Shape;151;p23"/>
          <p:cNvSpPr/>
          <p:nvPr/>
        </p:nvSpPr>
        <p:spPr>
          <a:xfrm>
            <a:off x="59802" y="1880201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POLICY</a:t>
            </a:r>
            <a:endParaRPr/>
          </a:p>
        </p:txBody>
      </p:sp>
      <p:sp>
        <p:nvSpPr>
          <p:cNvPr id="152" name="Google Shape;152;p23"/>
          <p:cNvSpPr/>
          <p:nvPr/>
        </p:nvSpPr>
        <p:spPr>
          <a:xfrm>
            <a:off x="1048851" y="1880201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NEURAL NETWORK</a:t>
            </a:r>
            <a:endParaRPr/>
          </a:p>
        </p:txBody>
      </p:sp>
      <p:sp>
        <p:nvSpPr>
          <p:cNvPr id="153" name="Google Shape;153;p23"/>
          <p:cNvSpPr/>
          <p:nvPr/>
        </p:nvSpPr>
        <p:spPr>
          <a:xfrm>
            <a:off x="59802" y="2485685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FILTERS</a:t>
            </a:r>
            <a:endParaRPr/>
          </a:p>
        </p:txBody>
      </p:sp>
      <p:sp>
        <p:nvSpPr>
          <p:cNvPr id="154" name="Google Shape;154;p23"/>
          <p:cNvSpPr/>
          <p:nvPr/>
        </p:nvSpPr>
        <p:spPr>
          <a:xfrm>
            <a:off x="1048851" y="2475582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MEMORY</a:t>
            </a:r>
            <a:endParaRPr/>
          </a:p>
        </p:txBody>
      </p:sp>
      <p:sp>
        <p:nvSpPr>
          <p:cNvPr id="155" name="Google Shape;155;p23"/>
          <p:cNvSpPr txBox="1"/>
          <p:nvPr/>
        </p:nvSpPr>
        <p:spPr>
          <a:xfrm>
            <a:off x="3878900" y="1023425"/>
            <a:ext cx="129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ACTION</a:t>
            </a:r>
            <a:endParaRPr/>
          </a:p>
        </p:txBody>
      </p:sp>
      <p:sp>
        <p:nvSpPr>
          <p:cNvPr id="156" name="Google Shape;156;p23"/>
          <p:cNvSpPr txBox="1"/>
          <p:nvPr/>
        </p:nvSpPr>
        <p:spPr>
          <a:xfrm>
            <a:off x="3558443" y="4131144"/>
            <a:ext cx="202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OBSERVATION</a:t>
            </a:r>
            <a:endParaRPr/>
          </a:p>
        </p:txBody>
      </p:sp>
      <p:sp>
        <p:nvSpPr>
          <p:cNvPr id="157" name="Google Shape;157;p23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Ecosystem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268" y="1035127"/>
            <a:ext cx="7996845" cy="399554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5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Camelot: Narrative Interactive Projects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Environment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9" name="Google Shape;169;p25"/>
          <p:cNvSpPr txBox="1"/>
          <p:nvPr/>
        </p:nvSpPr>
        <p:spPr>
          <a:xfrm>
            <a:off x="311700" y="1778213"/>
            <a:ext cx="40734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85750" lvl="0" marL="28575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Health, Hunger, Energy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NPC, entity, item locations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Happiness (Reward)</a:t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4572000" y="3712643"/>
            <a:ext cx="40734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85750" lvl="0" marL="28575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Effects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Cost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Quantity</a:t>
            </a:r>
            <a:endParaRPr/>
          </a:p>
        </p:txBody>
      </p:sp>
      <p:sp>
        <p:nvSpPr>
          <p:cNvPr id="171" name="Google Shape;171;p25"/>
          <p:cNvSpPr txBox="1"/>
          <p:nvPr/>
        </p:nvSpPr>
        <p:spPr>
          <a:xfrm>
            <a:off x="4572000" y="1776187"/>
            <a:ext cx="40734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285750" lvl="0" marL="28575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29730"/>
              <a:buFont typeface="Arial"/>
              <a:buChar char="•"/>
            </a:pPr>
            <a:r>
              <a:rPr b="0" i="0" lang="en" sz="15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Cost of survival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29730"/>
              <a:buFont typeface="Arial"/>
              <a:buChar char="•"/>
            </a:pPr>
            <a:r>
              <a:rPr b="0" i="0" lang="en" sz="15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Discrete Actions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129730"/>
              <a:buFont typeface="Arial"/>
              <a:buChar char="•"/>
            </a:pPr>
            <a:r>
              <a:rPr b="0" i="0" lang="en" sz="15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Laws and Limits</a:t>
            </a:r>
            <a:endParaRPr/>
          </a:p>
        </p:txBody>
      </p:sp>
      <p:sp>
        <p:nvSpPr>
          <p:cNvPr id="172" name="Google Shape;172;p25"/>
          <p:cNvSpPr txBox="1"/>
          <p:nvPr/>
        </p:nvSpPr>
        <p:spPr>
          <a:xfrm>
            <a:off x="352395" y="3762648"/>
            <a:ext cx="40734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285750" lvl="0" marL="28575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29730"/>
              <a:buFont typeface="Arial"/>
              <a:buChar char="•"/>
            </a:pPr>
            <a:r>
              <a:rPr b="0" i="0" lang="en" sz="15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Different Occupations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29730"/>
              <a:buFont typeface="Arial"/>
              <a:buChar char="•"/>
            </a:pPr>
            <a:r>
              <a:rPr b="0" i="0" lang="en" sz="15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Special Skills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129730"/>
              <a:buFont typeface="Arial"/>
              <a:buChar char="•"/>
            </a:pPr>
            <a:r>
              <a:rPr b="0" i="0" lang="en" sz="15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Fully Automated</a:t>
            </a:r>
            <a:endParaRPr/>
          </a:p>
        </p:txBody>
      </p:sp>
      <p:sp>
        <p:nvSpPr>
          <p:cNvPr id="173" name="Google Shape;173;p25"/>
          <p:cNvSpPr/>
          <p:nvPr/>
        </p:nvSpPr>
        <p:spPr>
          <a:xfrm>
            <a:off x="352395" y="1199932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2A72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STATE</a:t>
            </a:r>
            <a:endParaRPr/>
          </a:p>
        </p:txBody>
      </p:sp>
      <p:sp>
        <p:nvSpPr>
          <p:cNvPr id="174" name="Google Shape;174;p25"/>
          <p:cNvSpPr/>
          <p:nvPr/>
        </p:nvSpPr>
        <p:spPr>
          <a:xfrm>
            <a:off x="4572000" y="1195276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2A72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RULES</a:t>
            </a:r>
            <a:endParaRPr/>
          </a:p>
        </p:txBody>
      </p:sp>
      <p:sp>
        <p:nvSpPr>
          <p:cNvPr id="175" name="Google Shape;175;p25"/>
          <p:cNvSpPr/>
          <p:nvPr/>
        </p:nvSpPr>
        <p:spPr>
          <a:xfrm>
            <a:off x="349135" y="3162072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2A72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NPCs</a:t>
            </a:r>
            <a:endParaRPr/>
          </a:p>
        </p:txBody>
      </p:sp>
      <p:sp>
        <p:nvSpPr>
          <p:cNvPr id="176" name="Google Shape;176;p25"/>
          <p:cNvSpPr/>
          <p:nvPr/>
        </p:nvSpPr>
        <p:spPr>
          <a:xfrm>
            <a:off x="4568740" y="3151242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2A72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ITEMS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5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Reward</a:t>
            </a:r>
            <a:endParaRPr/>
          </a:p>
        </p:txBody>
      </p:sp>
      <p:sp>
        <p:nvSpPr>
          <p:cNvPr id="182" name="Google Shape;182;p26"/>
          <p:cNvSpPr txBox="1"/>
          <p:nvPr/>
        </p:nvSpPr>
        <p:spPr>
          <a:xfrm>
            <a:off x="480046" y="1370889"/>
            <a:ext cx="8184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"/>
              <a:buFont typeface="Arial"/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0.5 per second alive + happiness</a:t>
            </a:r>
            <a:endParaRPr sz="1150"/>
          </a:p>
          <a:p>
            <a:pPr indent="0" lvl="0" marL="0" marR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50"/>
              <a:buFont typeface="Arial"/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Happiness = health + hunger + energy + wealth [-3 to </a:t>
            </a:r>
            <a:r>
              <a:rPr lang="en" sz="1100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3</a:t>
            </a:r>
            <a:r>
              <a:rPr b="0" i="0" lang="en" sz="11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]</a:t>
            </a:r>
            <a:endParaRPr sz="1150"/>
          </a:p>
          <a:p>
            <a:pPr indent="0" lvl="0" marL="0" marR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5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5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5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5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5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5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45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descr="A picture containing shape&#10;&#10;Description automatically generated" id="183" name="Google Shape;18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02219" y="2430434"/>
            <a:ext cx="3054352" cy="19623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&#10;&#10;Description automatically generated with low confidence" id="184" name="Google Shape;184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5593" y="2430434"/>
            <a:ext cx="2998962" cy="196238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/>
          <p:nvPr/>
        </p:nvSpPr>
        <p:spPr>
          <a:xfrm>
            <a:off x="1276137" y="4416403"/>
            <a:ext cx="2697300" cy="6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Log Function 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(Wealth) 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</p:txBody>
      </p:sp>
      <p:sp>
        <p:nvSpPr>
          <p:cNvPr id="186" name="Google Shape;186;p26"/>
          <p:cNvSpPr txBox="1"/>
          <p:nvPr/>
        </p:nvSpPr>
        <p:spPr>
          <a:xfrm>
            <a:off x="5327206" y="4392815"/>
            <a:ext cx="2697300" cy="6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Gauss Error Function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(Health, Hunger, Energy) 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</p:txBody>
      </p:sp>
      <p:cxnSp>
        <p:nvCxnSpPr>
          <p:cNvPr id="187" name="Google Shape;187;p26"/>
          <p:cNvCxnSpPr/>
          <p:nvPr/>
        </p:nvCxnSpPr>
        <p:spPr>
          <a:xfrm>
            <a:off x="5744098" y="3411624"/>
            <a:ext cx="0" cy="761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88" name="Google Shape;188;p26"/>
          <p:cNvCxnSpPr/>
          <p:nvPr/>
        </p:nvCxnSpPr>
        <p:spPr>
          <a:xfrm rot="10800000">
            <a:off x="5269156" y="3341360"/>
            <a:ext cx="4500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5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Simulation</a:t>
            </a:r>
            <a:endParaRPr/>
          </a:p>
        </p:txBody>
      </p:sp>
      <p:sp>
        <p:nvSpPr>
          <p:cNvPr id="194" name="Google Shape;194;p27"/>
          <p:cNvSpPr txBox="1"/>
          <p:nvPr/>
        </p:nvSpPr>
        <p:spPr>
          <a:xfrm>
            <a:off x="461328" y="1372275"/>
            <a:ext cx="4094100" cy="25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Without AI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10,000 episodes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Avg: 40-50 steps/seconds</a:t>
            </a:r>
            <a:endParaRPr/>
          </a:p>
        </p:txBody>
      </p:sp>
      <p:sp>
        <p:nvSpPr>
          <p:cNvPr id="195" name="Google Shape;195;p27"/>
          <p:cNvSpPr txBox="1"/>
          <p:nvPr/>
        </p:nvSpPr>
        <p:spPr>
          <a:xfrm>
            <a:off x="4429270" y="1372275"/>
            <a:ext cx="4094100" cy="25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B050"/>
                </a:solidFill>
                <a:latin typeface="Comic Sans MS"/>
                <a:ea typeface="Comic Sans MS"/>
                <a:cs typeface="Comic Sans MS"/>
                <a:sym typeface="Comic Sans MS"/>
              </a:rPr>
              <a:t>With AI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10,000 episodes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Avg: 1mil steps/seconds (indefinite)</a:t>
            </a:r>
            <a:endParaRPr/>
          </a:p>
        </p:txBody>
      </p:sp>
      <p:pic>
        <p:nvPicPr>
          <p:cNvPr id="196" name="Google Shape;196;p27"/>
          <p:cNvPicPr preferRelativeResize="0"/>
          <p:nvPr/>
        </p:nvPicPr>
        <p:blipFill rotWithShape="1">
          <a:blip r:embed="rId3">
            <a:alphaModFix/>
          </a:blip>
          <a:srcRect b="0" l="0" r="0" t="12002"/>
          <a:stretch/>
        </p:blipFill>
        <p:spPr>
          <a:xfrm>
            <a:off x="3257550" y="2975775"/>
            <a:ext cx="2628900" cy="197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5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Simulation</a:t>
            </a:r>
            <a:endParaRPr/>
          </a:p>
        </p:txBody>
      </p:sp>
      <p:pic>
        <p:nvPicPr>
          <p:cNvPr descr="Chart, line chart&#10;&#10;Description automatically generated" id="202" name="Google Shape;20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13611" y="949871"/>
            <a:ext cx="3316778" cy="203097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line chart&#10;&#10;Description automatically generated with medium confidence" id="203" name="Google Shape;203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60349" y="2912995"/>
            <a:ext cx="3221804" cy="20309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line chart&#10;&#10;Description automatically generated" id="204" name="Google Shape;204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61848" y="2912995"/>
            <a:ext cx="3221804" cy="2030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Integration</a:t>
            </a:r>
            <a:endParaRPr/>
          </a:p>
        </p:txBody>
      </p:sp>
      <p:sp>
        <p:nvSpPr>
          <p:cNvPr id="210" name="Google Shape;210;p29"/>
          <p:cNvSpPr txBox="1"/>
          <p:nvPr>
            <p:ph idx="4294967295" type="body"/>
          </p:nvPr>
        </p:nvSpPr>
        <p:spPr>
          <a:xfrm>
            <a:off x="311700" y="1152475"/>
            <a:ext cx="8520600" cy="3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Agents outputs/inputs        Camelot inputs/outputs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Agents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Outputs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Discrete actions [0, 1, 2, …]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Inputs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Observations from Camelot actions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Camelot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Outputs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Observations after actions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Inputs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Discrete action from agents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11" name="Google Shape;211;p29"/>
          <p:cNvSpPr/>
          <p:nvPr/>
        </p:nvSpPr>
        <p:spPr>
          <a:xfrm>
            <a:off x="4335325" y="1278150"/>
            <a:ext cx="394500" cy="236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453650"/>
            <a:ext cx="4167925" cy="151924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Integration</a:t>
            </a:r>
            <a:endParaRPr/>
          </a:p>
        </p:txBody>
      </p:sp>
      <p:sp>
        <p:nvSpPr>
          <p:cNvPr id="218" name="Google Shape;218;p30"/>
          <p:cNvSpPr txBox="1"/>
          <p:nvPr>
            <p:ph idx="4294967295" type="body"/>
          </p:nvPr>
        </p:nvSpPr>
        <p:spPr>
          <a:xfrm>
            <a:off x="311700" y="1152475"/>
            <a:ext cx="8520600" cy="3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Agents outputs/inputs        Camelot inputs/outputs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19" name="Google Shape;219;p30"/>
          <p:cNvSpPr/>
          <p:nvPr/>
        </p:nvSpPr>
        <p:spPr>
          <a:xfrm>
            <a:off x="4335325" y="1278150"/>
            <a:ext cx="394500" cy="236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9075" y="2389600"/>
            <a:ext cx="5725849" cy="182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0"/>
          <p:cNvSpPr/>
          <p:nvPr/>
        </p:nvSpPr>
        <p:spPr>
          <a:xfrm flipH="1">
            <a:off x="2855900" y="2090725"/>
            <a:ext cx="4323600" cy="298800"/>
          </a:xfrm>
          <a:prstGeom prst="uturnArrow">
            <a:avLst>
              <a:gd fmla="val 25000" name="adj1"/>
              <a:gd fmla="val 20928" name="adj2"/>
              <a:gd fmla="val 25000" name="adj3"/>
              <a:gd fmla="val 0" name="adj4"/>
              <a:gd fmla="val 100000" name="adj5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0"/>
          <p:cNvSpPr/>
          <p:nvPr/>
        </p:nvSpPr>
        <p:spPr>
          <a:xfrm flipH="1" rot="10800000">
            <a:off x="2855900" y="2597200"/>
            <a:ext cx="4323600" cy="298800"/>
          </a:xfrm>
          <a:prstGeom prst="uturnArrow">
            <a:avLst>
              <a:gd fmla="val 25000" name="adj1"/>
              <a:gd fmla="val 20928" name="adj2"/>
              <a:gd fmla="val 25000" name="adj3"/>
              <a:gd fmla="val 0" name="adj4"/>
              <a:gd fmla="val 100000" name="adj5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0"/>
          <p:cNvSpPr/>
          <p:nvPr/>
        </p:nvSpPr>
        <p:spPr>
          <a:xfrm rot="5400000">
            <a:off x="1722650" y="2945425"/>
            <a:ext cx="880800" cy="2025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4" name="Google Shape;22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2775" y="3273175"/>
            <a:ext cx="3562226" cy="100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1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GUI</a:t>
            </a:r>
            <a:endParaRPr/>
          </a:p>
        </p:txBody>
      </p:sp>
      <p:sp>
        <p:nvSpPr>
          <p:cNvPr id="230" name="Google Shape;230;p31"/>
          <p:cNvSpPr txBox="1"/>
          <p:nvPr>
            <p:ph idx="4294967295" type="body"/>
          </p:nvPr>
        </p:nvSpPr>
        <p:spPr>
          <a:xfrm>
            <a:off x="311700" y="1152475"/>
            <a:ext cx="8520600" cy="3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States line chart, States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table,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Items table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31" name="Google Shape;23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462" y="1717475"/>
            <a:ext cx="7165074" cy="308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Agenda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●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About the project (intro)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●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Project Objective (motivation)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●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Sneak Peek (Everything done so far)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●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Project Stages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○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Phase 1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○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Phase 2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○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Phase 3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●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Project Demonstration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Project Stages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37" name="Google Shape;237;p32"/>
          <p:cNvSpPr txBox="1"/>
          <p:nvPr>
            <p:ph idx="4294967295" type="body"/>
          </p:nvPr>
        </p:nvSpPr>
        <p:spPr>
          <a:xfrm>
            <a:off x="311700" y="1152475"/>
            <a:ext cx="8520600" cy="3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First sprint (Feb 4th - Feb 18th)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Created the World &amp; NPCs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Created class for NPCs / Items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Created a simple RL model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Simulation environment completed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Agent completed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Good rewards ( 1 million steps surviving)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Second sprint (Feb 18th - Mar 4th)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Integrate Simulation with Camelot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NPC controlled by Agent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Simple state logic completed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Good visualization via GUI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3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Third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sprint (Mar 4th - Mar 18th)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Introduce trading systems, supply and demand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Improve state logic &amp; reward strategy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Create a nondeterministic environment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Strengthen the gui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Forth sprint (Mar 18th - Apr 1st)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Add more complex layers to agents (multi agents)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Give NPCs occupations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Try more scenarios if possible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-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Conduct studies from environment changes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43" name="Google Shape;24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Project Stages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/>
          <p:nvPr>
            <p:ph idx="4294967295" type="title"/>
          </p:nvPr>
        </p:nvSpPr>
        <p:spPr>
          <a:xfrm>
            <a:off x="311700" y="445025"/>
            <a:ext cx="8520600" cy="43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Demo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5"/>
          <p:cNvSpPr txBox="1"/>
          <p:nvPr>
            <p:ph idx="4294967295" type="title"/>
          </p:nvPr>
        </p:nvSpPr>
        <p:spPr>
          <a:xfrm>
            <a:off x="311700" y="445025"/>
            <a:ext cx="8520600" cy="43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Questions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Extend far beyond computer simulations and develop a custom deep artificial intelligence agent that can learn and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evolve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in an environment with changing economic conditions.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Environment developed in Camelot, a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customizable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3D game engine used for interactive narrative research.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Multiagent reinforcement learning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algorithm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trained on life-like simulated scenarios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About the Project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Project Objective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4" name="Google Shape;74;p16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Create a fully automated ecosystem of players using Reinforcement Learning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which would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allow the NPCs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to automatically conduct various tasks and create settings similar to human behaviors without any written instructions.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Simulate a 3D environment using Camelot and train a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reinforcement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learning agent based on rewards, logic, and policies.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Conduct studies on the multiple layers introduced to the ecosystem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such as a trading system, distribution of wealth, NPCs happiness, establishing supply and demand.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7275" y="3407949"/>
            <a:ext cx="3404450" cy="470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&#10;&#10;Description automatically generated" id="80" name="Google Shape;80;p17"/>
          <p:cNvPicPr preferRelativeResize="0"/>
          <p:nvPr/>
        </p:nvPicPr>
        <p:blipFill rotWithShape="1">
          <a:blip r:embed="rId4">
            <a:alphaModFix/>
          </a:blip>
          <a:srcRect b="27926" l="74090" r="6022" t="26789"/>
          <a:stretch/>
        </p:blipFill>
        <p:spPr>
          <a:xfrm>
            <a:off x="5421549" y="1407184"/>
            <a:ext cx="1785669" cy="23291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&#10;&#10;Description automatically generated" id="81" name="Google Shape;81;p17"/>
          <p:cNvPicPr preferRelativeResize="0"/>
          <p:nvPr/>
        </p:nvPicPr>
        <p:blipFill rotWithShape="1">
          <a:blip r:embed="rId5">
            <a:alphaModFix/>
          </a:blip>
          <a:srcRect b="29811" l="30208" r="55163" t="33081"/>
          <a:stretch/>
        </p:blipFill>
        <p:spPr>
          <a:xfrm>
            <a:off x="2036608" y="1617452"/>
            <a:ext cx="1313371" cy="190859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7"/>
          <p:cNvCxnSpPr>
            <a:stCxn id="81" idx="0"/>
            <a:endCxn id="80" idx="0"/>
          </p:cNvCxnSpPr>
          <p:nvPr/>
        </p:nvCxnSpPr>
        <p:spPr>
          <a:xfrm rot="-5400000">
            <a:off x="4398644" y="-298198"/>
            <a:ext cx="210300" cy="3621000"/>
          </a:xfrm>
          <a:prstGeom prst="bentConnector3">
            <a:avLst>
              <a:gd fmla="val 289480" name="adj1"/>
            </a:avLst>
          </a:prstGeom>
          <a:noFill/>
          <a:ln cap="flat" cmpd="sng" w="57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3" name="Google Shape;83;p17"/>
          <p:cNvCxnSpPr>
            <a:stCxn id="80" idx="2"/>
            <a:endCxn id="81" idx="2"/>
          </p:cNvCxnSpPr>
          <p:nvPr/>
        </p:nvCxnSpPr>
        <p:spPr>
          <a:xfrm flipH="1" rot="5400000">
            <a:off x="4398733" y="1820666"/>
            <a:ext cx="210300" cy="3621000"/>
          </a:xfrm>
          <a:prstGeom prst="bentConnector3">
            <a:avLst>
              <a:gd fmla="val -113231" name="adj1"/>
            </a:avLst>
          </a:prstGeom>
          <a:noFill/>
          <a:ln cap="flat" cmpd="sng" w="57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4" name="Google Shape;84;p17"/>
          <p:cNvSpPr txBox="1"/>
          <p:nvPr/>
        </p:nvSpPr>
        <p:spPr>
          <a:xfrm>
            <a:off x="3878900" y="1023425"/>
            <a:ext cx="129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ACTION</a:t>
            </a:r>
            <a:endParaRPr/>
          </a:p>
        </p:txBody>
      </p:sp>
      <p:sp>
        <p:nvSpPr>
          <p:cNvPr id="85" name="Google Shape;85;p17"/>
          <p:cNvSpPr txBox="1"/>
          <p:nvPr/>
        </p:nvSpPr>
        <p:spPr>
          <a:xfrm>
            <a:off x="3558443" y="4131144"/>
            <a:ext cx="202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OBSERVATION</a:t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3878900" y="3467999"/>
            <a:ext cx="129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REWARD</a:t>
            </a:r>
            <a:endParaRPr/>
          </a:p>
        </p:txBody>
      </p:sp>
      <p:cxnSp>
        <p:nvCxnSpPr>
          <p:cNvPr id="87" name="Google Shape;87;p17"/>
          <p:cNvCxnSpPr>
            <a:stCxn id="81" idx="0"/>
            <a:endCxn id="80" idx="0"/>
          </p:cNvCxnSpPr>
          <p:nvPr/>
        </p:nvCxnSpPr>
        <p:spPr>
          <a:xfrm rot="-5400000">
            <a:off x="4398644" y="-298198"/>
            <a:ext cx="210300" cy="3621000"/>
          </a:xfrm>
          <a:prstGeom prst="bentConnector3">
            <a:avLst>
              <a:gd fmla="val 289480" name="adj1"/>
            </a:avLst>
          </a:prstGeom>
          <a:noFill/>
          <a:ln cap="flat" cmpd="sng" w="57150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8" name="Google Shape;88;p1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Ecosystem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7275" y="3407949"/>
            <a:ext cx="3404450" cy="470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&#10;&#10;Description automatically generated" id="94" name="Google Shape;94;p18"/>
          <p:cNvPicPr preferRelativeResize="0"/>
          <p:nvPr/>
        </p:nvPicPr>
        <p:blipFill rotWithShape="1">
          <a:blip r:embed="rId4">
            <a:alphaModFix/>
          </a:blip>
          <a:srcRect b="27926" l="74090" r="6022" t="26789"/>
          <a:stretch/>
        </p:blipFill>
        <p:spPr>
          <a:xfrm>
            <a:off x="5421549" y="1407184"/>
            <a:ext cx="1785669" cy="23291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&#10;&#10;Description automatically generated" id="95" name="Google Shape;95;p18"/>
          <p:cNvPicPr preferRelativeResize="0"/>
          <p:nvPr/>
        </p:nvPicPr>
        <p:blipFill rotWithShape="1">
          <a:blip r:embed="rId4">
            <a:alphaModFix/>
          </a:blip>
          <a:srcRect b="29811" l="30208" r="55163" t="33081"/>
          <a:stretch/>
        </p:blipFill>
        <p:spPr>
          <a:xfrm>
            <a:off x="2036608" y="1617452"/>
            <a:ext cx="1313371" cy="190859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18"/>
          <p:cNvCxnSpPr>
            <a:stCxn id="95" idx="0"/>
            <a:endCxn id="94" idx="0"/>
          </p:cNvCxnSpPr>
          <p:nvPr/>
        </p:nvCxnSpPr>
        <p:spPr>
          <a:xfrm rot="-5400000">
            <a:off x="4398644" y="-298198"/>
            <a:ext cx="210300" cy="3621000"/>
          </a:xfrm>
          <a:prstGeom prst="bentConnector3">
            <a:avLst>
              <a:gd fmla="val 292880" name="adj1"/>
            </a:avLst>
          </a:prstGeom>
          <a:noFill/>
          <a:ln cap="flat" cmpd="sng" w="57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97" name="Google Shape;97;p18"/>
          <p:cNvCxnSpPr>
            <a:stCxn id="94" idx="2"/>
            <a:endCxn id="95" idx="2"/>
          </p:cNvCxnSpPr>
          <p:nvPr/>
        </p:nvCxnSpPr>
        <p:spPr>
          <a:xfrm flipH="1" rot="5400000">
            <a:off x="4398733" y="1820666"/>
            <a:ext cx="210300" cy="3621000"/>
          </a:xfrm>
          <a:prstGeom prst="bentConnector3">
            <a:avLst>
              <a:gd fmla="val -113231" name="adj1"/>
            </a:avLst>
          </a:prstGeom>
          <a:noFill/>
          <a:ln cap="flat" cmpd="sng" w="57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98" name="Google Shape;98;p18"/>
          <p:cNvSpPr txBox="1"/>
          <p:nvPr/>
        </p:nvSpPr>
        <p:spPr>
          <a:xfrm>
            <a:off x="3878900" y="3467999"/>
            <a:ext cx="129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REWARD</a:t>
            </a:r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44290" y="1874998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POLICY</a:t>
            </a: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1040439" y="1874998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NEURAL NETWORK</a:t>
            </a:r>
            <a:endParaRPr/>
          </a:p>
        </p:txBody>
      </p:sp>
      <p:sp>
        <p:nvSpPr>
          <p:cNvPr id="101" name="Google Shape;101;p18"/>
          <p:cNvSpPr/>
          <p:nvPr/>
        </p:nvSpPr>
        <p:spPr>
          <a:xfrm>
            <a:off x="51390" y="2480482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FILTERS</a:t>
            </a:r>
            <a:endParaRPr/>
          </a:p>
        </p:txBody>
      </p:sp>
      <p:sp>
        <p:nvSpPr>
          <p:cNvPr id="102" name="Google Shape;102;p18"/>
          <p:cNvSpPr/>
          <p:nvPr/>
        </p:nvSpPr>
        <p:spPr>
          <a:xfrm>
            <a:off x="1040439" y="2470379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MEMORY</a:t>
            </a: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3878900" y="1023425"/>
            <a:ext cx="129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ACTION</a:t>
            </a:r>
            <a:endParaRPr/>
          </a:p>
        </p:txBody>
      </p:sp>
      <p:sp>
        <p:nvSpPr>
          <p:cNvPr id="104" name="Google Shape;104;p18"/>
          <p:cNvSpPr txBox="1"/>
          <p:nvPr/>
        </p:nvSpPr>
        <p:spPr>
          <a:xfrm>
            <a:off x="3558443" y="4131144"/>
            <a:ext cx="202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OBSER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ATION</a:t>
            </a:r>
            <a:endParaRPr/>
          </a:p>
        </p:txBody>
      </p:sp>
      <p:sp>
        <p:nvSpPr>
          <p:cNvPr id="105" name="Google Shape;105;p18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Ecosystem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Artificial Intelligence Agent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" name="Google Shape;111;p19"/>
          <p:cNvSpPr/>
          <p:nvPr/>
        </p:nvSpPr>
        <p:spPr>
          <a:xfrm>
            <a:off x="352395" y="1201086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POLICY</a:t>
            </a:r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4572000" y="3156657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NEURAL NETWORK</a:t>
            </a:r>
            <a:endParaRPr/>
          </a:p>
        </p:txBody>
      </p:sp>
      <p:sp>
        <p:nvSpPr>
          <p:cNvPr id="113" name="Google Shape;113;p19"/>
          <p:cNvSpPr/>
          <p:nvPr/>
        </p:nvSpPr>
        <p:spPr>
          <a:xfrm>
            <a:off x="4572000" y="1201086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FILTERS</a:t>
            </a:r>
            <a:endParaRPr/>
          </a:p>
        </p:txBody>
      </p:sp>
      <p:sp>
        <p:nvSpPr>
          <p:cNvPr id="114" name="Google Shape;114;p19"/>
          <p:cNvSpPr/>
          <p:nvPr/>
        </p:nvSpPr>
        <p:spPr>
          <a:xfrm>
            <a:off x="352395" y="3156657"/>
            <a:ext cx="934500" cy="550500"/>
          </a:xfrm>
          <a:prstGeom prst="roundRect">
            <a:avLst>
              <a:gd fmla="val 16667" name="adj"/>
            </a:avLst>
          </a:prstGeom>
          <a:solidFill>
            <a:srgbClr val="5138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MEMORY</a:t>
            </a:r>
            <a:endParaRPr/>
          </a:p>
        </p:txBody>
      </p:sp>
      <p:sp>
        <p:nvSpPr>
          <p:cNvPr id="115" name="Google Shape;115;p19"/>
          <p:cNvSpPr txBox="1"/>
          <p:nvPr/>
        </p:nvSpPr>
        <p:spPr>
          <a:xfrm>
            <a:off x="311700" y="1778213"/>
            <a:ext cx="40734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85750" lvl="0" marL="28575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Predicting Actions 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Strategies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Behaviors</a:t>
            </a:r>
            <a:endParaRPr/>
          </a:p>
        </p:txBody>
      </p:sp>
      <p:sp>
        <p:nvSpPr>
          <p:cNvPr id="116" name="Google Shape;116;p19"/>
          <p:cNvSpPr txBox="1"/>
          <p:nvPr/>
        </p:nvSpPr>
        <p:spPr>
          <a:xfrm>
            <a:off x="4572000" y="3712643"/>
            <a:ext cx="40734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-272034" lvl="0" marL="28575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59999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Deep Reinforcement Learning</a:t>
            </a:r>
            <a:endParaRPr/>
          </a:p>
          <a:p>
            <a:pPr indent="-272034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59999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Proximal Policy Approximation</a:t>
            </a:r>
            <a:endParaRPr/>
          </a:p>
          <a:p>
            <a:pPr indent="-272034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159999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Collects small batch of experience in its decision-making to update its gradient policy method</a:t>
            </a:r>
            <a:endParaRPr/>
          </a:p>
        </p:txBody>
      </p:sp>
      <p:sp>
        <p:nvSpPr>
          <p:cNvPr id="117" name="Google Shape;117;p19"/>
          <p:cNvSpPr txBox="1"/>
          <p:nvPr/>
        </p:nvSpPr>
        <p:spPr>
          <a:xfrm>
            <a:off x="4572000" y="1776187"/>
            <a:ext cx="40734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28575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</a:pPr>
            <a:r>
              <a:rPr b="0" i="0" lang="en" sz="15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Reading Input from Environment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Char char="•"/>
            </a:pPr>
            <a:r>
              <a:rPr b="0" i="0" lang="en" sz="15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Converting Output</a:t>
            </a:r>
            <a:endParaRPr/>
          </a:p>
        </p:txBody>
      </p:sp>
      <p:sp>
        <p:nvSpPr>
          <p:cNvPr id="118" name="Google Shape;118;p19"/>
          <p:cNvSpPr txBox="1"/>
          <p:nvPr/>
        </p:nvSpPr>
        <p:spPr>
          <a:xfrm>
            <a:off x="352395" y="3762648"/>
            <a:ext cx="40734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85750" lvl="0" marL="28575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Observations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Behaviors</a:t>
            </a:r>
            <a:endParaRPr/>
          </a:p>
          <a:p>
            <a:pPr indent="-285750" lvl="0" marL="28575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117647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Experiences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Proximal Policy Optimization (PPO) Model (2017)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4" name="Google Shape;124;p20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Deep Reinforcement Technique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Policy Gradient Method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Derivation from DQN (2014) &amp; TRPO (2015)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DQN was unstable &amp; not data efficient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TRPO tried to fix this with an optimization function but too complex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Stable &amp; Compatible with multiple networks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simultaneously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Faster and Easier to implement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250">
                <a:latin typeface="Comic Sans MS"/>
                <a:ea typeface="Comic Sans MS"/>
                <a:cs typeface="Comic Sans MS"/>
                <a:sym typeface="Comic Sans MS"/>
              </a:rPr>
              <a:t>Gradient Descent</a:t>
            </a:r>
            <a:endParaRPr b="1" sz="225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descr="High and low learning rates"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3440" y="943811"/>
            <a:ext cx="7437120" cy="41833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